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14"/>
  </p:notesMasterIdLst>
  <p:sldIdLst>
    <p:sldId id="256" r:id="rId2"/>
    <p:sldId id="257" r:id="rId3"/>
    <p:sldId id="259" r:id="rId4"/>
    <p:sldId id="280" r:id="rId5"/>
    <p:sldId id="258" r:id="rId6"/>
    <p:sldId id="260" r:id="rId7"/>
    <p:sldId id="262" r:id="rId8"/>
    <p:sldId id="261" r:id="rId9"/>
    <p:sldId id="279" r:id="rId10"/>
    <p:sldId id="265" r:id="rId11"/>
    <p:sldId id="270" r:id="rId12"/>
    <p:sldId id="27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99"/>
    <a:srgbClr val="FF6BED"/>
    <a:srgbClr val="FF3399"/>
    <a:srgbClr val="C516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0EBAA-EAB9-436F-BD1B-B70BADC842FA}" type="datetimeFigureOut">
              <a:rPr lang="tr-TR" smtClean="0"/>
              <a:t>10.03.2016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548BFF-E465-4B07-A258-E5D57A84CC08}" type="slidenum">
              <a:rPr lang="tr-TR" smtClean="0"/>
              <a:t>‹#›</a:t>
            </a:fld>
            <a:endParaRPr lang="tr-TR"/>
          </a:p>
        </p:txBody>
      </p:sp>
    </p:spTree>
    <p:extLst>
      <p:ext uri="{BB962C8B-B14F-4D97-AF65-F5344CB8AC3E}">
        <p14:creationId xmlns:p14="http://schemas.microsoft.com/office/powerpoint/2010/main" val="161905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B1739280-1B06-47CB-8B3E-5CC68F56E8C3}" type="datetimeFigureOut">
              <a:rPr lang="tr-TR" smtClean="0"/>
              <a:t>10.03.2016</a:t>
            </a:fld>
            <a:endParaRPr lang="tr-TR"/>
          </a:p>
        </p:txBody>
      </p:sp>
      <p:sp>
        <p:nvSpPr>
          <p:cNvPr id="8" name="Slide Number Placeholder 7"/>
          <p:cNvSpPr>
            <a:spLocks noGrp="1"/>
          </p:cNvSpPr>
          <p:nvPr>
            <p:ph type="sldNum" sz="quarter" idx="11"/>
          </p:nvPr>
        </p:nvSpPr>
        <p:spPr/>
        <p:txBody>
          <a:bodyPr/>
          <a:lstStyle/>
          <a:p>
            <a:fld id="{AE02F973-FD69-4218-A94D-D2BC2579904D}"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1739280-1B06-47CB-8B3E-5CC68F56E8C3}" type="datetimeFigureOut">
              <a:rPr lang="tr-TR" smtClean="0"/>
              <a:t>10.03.2016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02F973-FD69-4218-A94D-D2BC2579904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1739280-1B06-47CB-8B3E-5CC68F56E8C3}" type="datetimeFigureOut">
              <a:rPr lang="tr-TR" smtClean="0"/>
              <a:t>10.03.2016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02F973-FD69-4218-A94D-D2BC2579904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B1739280-1B06-47CB-8B3E-5CC68F56E8C3}" type="datetimeFigureOut">
              <a:rPr lang="tr-TR" smtClean="0"/>
              <a:t>10.03.2016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02F973-FD69-4218-A94D-D2BC2579904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739280-1B06-47CB-8B3E-5CC68F56E8C3}" type="datetimeFigureOut">
              <a:rPr lang="tr-TR" smtClean="0"/>
              <a:t>10.03.2016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02F973-FD69-4218-A94D-D2BC2579904D}"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B1739280-1B06-47CB-8B3E-5CC68F56E8C3}" type="datetimeFigureOut">
              <a:rPr lang="tr-TR" smtClean="0"/>
              <a:t>10.03.2016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02F973-FD69-4218-A94D-D2BC2579904D}"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B1739280-1B06-47CB-8B3E-5CC68F56E8C3}" type="datetimeFigureOut">
              <a:rPr lang="tr-TR" smtClean="0"/>
              <a:t>10.03.2016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E02F973-FD69-4218-A94D-D2BC2579904D}"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1739280-1B06-47CB-8B3E-5CC68F56E8C3}" type="datetimeFigureOut">
              <a:rPr lang="tr-TR" smtClean="0"/>
              <a:t>10.03.2016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02F973-FD69-4218-A94D-D2BC2579904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39280-1B06-47CB-8B3E-5CC68F56E8C3}" type="datetimeFigureOut">
              <a:rPr lang="tr-TR" smtClean="0"/>
              <a:t>10.03.2016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E02F973-FD69-4218-A94D-D2BC2579904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739280-1B06-47CB-8B3E-5CC68F56E8C3}" type="datetimeFigureOut">
              <a:rPr lang="tr-TR" smtClean="0"/>
              <a:t>10.03.2016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02F973-FD69-4218-A94D-D2BC2579904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739280-1B06-47CB-8B3E-5CC68F56E8C3}" type="datetimeFigureOut">
              <a:rPr lang="tr-TR" smtClean="0"/>
              <a:t>10.03.2016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02F973-FD69-4218-A94D-D2BC2579904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89000">
              <a:schemeClr val="accent2">
                <a:lumMod val="40000"/>
                <a:lumOff val="60000"/>
              </a:schemeClr>
            </a:gs>
            <a:gs pos="76000">
              <a:schemeClr val="bg1">
                <a:tint val="90000"/>
                <a:shade val="90000"/>
                <a:satMod val="200000"/>
              </a:schemeClr>
            </a:gs>
            <a:gs pos="92000">
              <a:schemeClr val="bg1">
                <a:tint val="90000"/>
                <a:shade val="70000"/>
                <a:satMod val="25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1739280-1B06-47CB-8B3E-5CC68F56E8C3}" type="datetimeFigureOut">
              <a:rPr lang="tr-TR" smtClean="0"/>
              <a:t>10.03.2016</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E02F973-FD69-4218-A94D-D2BC2579904D}"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url=https://dralabay.wordpress.com/2014/01/20/sosyal-medya/&amp;rct=j&amp;frm=1&amp;q=&amp;esrc=s&amp;sa=U&amp;ei=eXNKVb-oD4mpsgH71YHYBw&amp;ved=0CBYQ9QEwAA&amp;usg=AFQjCNF24sZZfP6rq5qpTYq8FFO8roqY7Q"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google.com/url?url=http://sosyotrend.net/sosyal-medya-hakkinda-sasirtici-gercekler/&amp;rct=j&amp;frm=1&amp;q=&amp;esrc=s&amp;sa=U&amp;ei=eXNKVb-oD4mpsgH71YHYBw&amp;ved=0CB4Q9QEwBA&amp;usg=AFQjCNEA0j2KhPhqOF30oTmuiJ1p15HOl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google.com/url?url=http://www.protechman.net/neden-sosyal-medya/&amp;rct=j&amp;frm=1&amp;q=&amp;esrc=s&amp;sa=U&amp;ei=eXNKVb-oD4mpsgH71YHYBw&amp;ved=0CDgQ9QEwEQ&amp;usg=AFQjCNESRWN6VQNjJ58A8_dJW4D7VqPTJg" TargetMode="External"/><Relationship Id="rId7" Type="http://schemas.openxmlformats.org/officeDocument/2006/relationships/hyperlink" Target="http://www.google.com/url?url=http://www.mustafacetinkaya.com/2014/12/birine-bakip-cikacagim-15-dakika.html&amp;rct=j&amp;frm=1&amp;q=&amp;esrc=s&amp;sa=U&amp;ei=NXRKVcbkI4WNsgGi7IDgDA&amp;ved=0CDQQ9QEwDw&amp;usg=AFQjCNH89TbTYLbRe7l5BfQhpHBx21oplw"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google.com/url?url=http://bumhaber.hurriyet.com.tr/category/blog-ipuclari/sosyal-medya/&amp;rct=j&amp;frm=1&amp;q=&amp;esrc=s&amp;sa=U&amp;ei=eXNKVb-oD4mpsgH71YHYBw&amp;ved=0CDwQ9QEwEw&amp;usg=AFQjCNFzGFnGCjcAv7PJIha9H1yaZFkuvA"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hyperlink" Target="http://www.google.com/url?url=http://www.sosyalpedia.com/?attachment_id=793&amp;rct=j&amp;frm=1&amp;q=&amp;esrc=s&amp;sa=U&amp;ei=NXRKVcbkI4WNsgGi7IDgDA&amp;ved=0CBgQ9QEwAQ&amp;usg=AFQjCNFfsGvnVjBUyGKsaCO4sIcpa-adhA" TargetMode="External"/><Relationship Id="rId1" Type="http://schemas.openxmlformats.org/officeDocument/2006/relationships/slideLayout" Target="../slideLayouts/slideLayout2.xml"/><Relationship Id="rId6" Type="http://schemas.openxmlformats.org/officeDocument/2006/relationships/hyperlink" Target="http://www.google.com/url?url=http://www.kombuclub.com/haber/818-sosyal-medya-bagimliligi-iyi-mi-kotu-mu&amp;rct=j&amp;frm=1&amp;q=&amp;esrc=s&amp;sa=U&amp;ei=NXRKVcbkI4WNsgGi7IDgDA&amp;ved=0CCgQ9QEwCQ&amp;usg=AFQjCNGiEORHnUnJev1WTTJdx7l3k984ww" TargetMode="External"/><Relationship Id="rId5" Type="http://schemas.openxmlformats.org/officeDocument/2006/relationships/image" Target="../media/image11.jpeg"/><Relationship Id="rId4" Type="http://schemas.openxmlformats.org/officeDocument/2006/relationships/hyperlink" Target="http://www.google.com/url?url=http://www.hastaliktedavi.net/sosyal-medya-bagimliligi-nedir-nasil-kurtulabilirim.html&amp;rct=j&amp;frm=1&amp;q=&amp;esrc=s&amp;sa=U&amp;ei=NXRKVcbkI4WNsgGi7IDgDA&amp;ved=0CC4Q9QEwDA&amp;usg=AFQjCNF-YQ5fuWiqcD6gCvuHBGlUdWW44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476672"/>
            <a:ext cx="8280920" cy="2880320"/>
          </a:xfrm>
        </p:spPr>
        <p:txBody>
          <a:bodyPr>
            <a:noAutofit/>
          </a:bodyPr>
          <a:lstStyle/>
          <a:p>
            <a:r>
              <a:rPr lang="tr-TR" sz="4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SOSYAL MEDYANIN ETKİSİ </a:t>
            </a:r>
            <a:r>
              <a:rPr lang="tr-TR" sz="44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tr-TR" sz="44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tr-TR" sz="44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4400" b="1"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KOZMETİK ÜRÜNLERİN SATIN ALINMASINDA BİR UYGULAMA</a:t>
            </a:r>
            <a:endParaRPr lang="tr-TR" sz="4400" dirty="0">
              <a:solidFill>
                <a:srgbClr val="7030A0"/>
              </a:solidFill>
            </a:endParaRPr>
          </a:p>
        </p:txBody>
      </p:sp>
      <p:sp>
        <p:nvSpPr>
          <p:cNvPr id="3" name="Alt Başlık 2"/>
          <p:cNvSpPr>
            <a:spLocks noGrp="1"/>
          </p:cNvSpPr>
          <p:nvPr>
            <p:ph type="subTitle" idx="1"/>
          </p:nvPr>
        </p:nvSpPr>
        <p:spPr>
          <a:xfrm>
            <a:off x="1187624" y="3501008"/>
            <a:ext cx="6696744" cy="1800200"/>
          </a:xfrm>
        </p:spPr>
        <p:txBody>
          <a:bodyPr>
            <a:normAutofit/>
          </a:bodyPr>
          <a:lstStyle/>
          <a:p>
            <a:r>
              <a:rPr lang="tr-TR" sz="2600" b="1" dirty="0" smtClean="0">
                <a:solidFill>
                  <a:srgbClr val="FF3399"/>
                </a:solidFill>
                <a:effectLst>
                  <a:outerShdw blurRad="38100" dist="38100" dir="2700000" algn="tl">
                    <a:srgbClr val="000000">
                      <a:alpha val="43137"/>
                    </a:srgbClr>
                  </a:outerShdw>
                </a:effectLst>
              </a:rPr>
              <a:t>Danışman Unvan İsim</a:t>
            </a:r>
          </a:p>
          <a:p>
            <a:r>
              <a:rPr lang="tr-TR" sz="2600" b="1" dirty="0" smtClean="0">
                <a:solidFill>
                  <a:srgbClr val="FF3399"/>
                </a:solidFill>
                <a:effectLst>
                  <a:outerShdw blurRad="38100" dist="38100" dir="2700000" algn="tl">
                    <a:srgbClr val="000000">
                      <a:alpha val="43137"/>
                    </a:srgbClr>
                  </a:outerShdw>
                </a:effectLst>
              </a:rPr>
              <a:t>Öğrenci İsim, Numara</a:t>
            </a:r>
            <a:endParaRPr lang="tr-TR" sz="2600" b="1" dirty="0">
              <a:solidFill>
                <a:srgbClr val="FF3399"/>
              </a:solidFill>
              <a:effectLst>
                <a:outerShdw blurRad="38100" dist="38100" dir="2700000" algn="tl">
                  <a:srgbClr val="000000">
                    <a:alpha val="43137"/>
                  </a:srgbClr>
                </a:outerShdw>
              </a:effectLst>
            </a:endParaRPr>
          </a:p>
          <a:p>
            <a:endParaRPr lang="tr-TR" dirty="0">
              <a:solidFill>
                <a:srgbClr val="002060"/>
              </a:solidFill>
            </a:endParaRPr>
          </a:p>
        </p:txBody>
      </p:sp>
    </p:spTree>
    <p:extLst>
      <p:ext uri="{BB962C8B-B14F-4D97-AF65-F5344CB8AC3E}">
        <p14:creationId xmlns:p14="http://schemas.microsoft.com/office/powerpoint/2010/main" val="1327296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400" b="1" dirty="0" smtClean="0">
                <a:solidFill>
                  <a:srgbClr val="C00000"/>
                </a:solidFill>
              </a:rPr>
              <a:t>ARAŞTIRMANIN YÖNTEMİ</a:t>
            </a:r>
            <a:endParaRPr lang="tr-TR" sz="4400" b="1" dirty="0">
              <a:solidFill>
                <a:srgbClr val="C00000"/>
              </a:solidFill>
            </a:endParaRPr>
          </a:p>
        </p:txBody>
      </p:sp>
      <p:sp>
        <p:nvSpPr>
          <p:cNvPr id="3" name="İçerik Yer Tutucusu 2"/>
          <p:cNvSpPr>
            <a:spLocks noGrp="1"/>
          </p:cNvSpPr>
          <p:nvPr>
            <p:ph idx="1"/>
          </p:nvPr>
        </p:nvSpPr>
        <p:spPr>
          <a:xfrm>
            <a:off x="251520" y="1844824"/>
            <a:ext cx="8712968" cy="4608512"/>
          </a:xfrm>
        </p:spPr>
        <p:txBody>
          <a:bodyPr>
            <a:normAutofit/>
          </a:bodyPr>
          <a:lstStyle/>
          <a:p>
            <a:r>
              <a:rPr lang="tr-TR" u="sng" dirty="0" smtClean="0">
                <a:solidFill>
                  <a:schemeClr val="tx1"/>
                </a:solidFill>
              </a:rPr>
              <a:t>Ana kütle, </a:t>
            </a:r>
            <a:r>
              <a:rPr lang="tr-TR" dirty="0">
                <a:solidFill>
                  <a:schemeClr val="tx1"/>
                </a:solidFill>
              </a:rPr>
              <a:t>sosyal medya kullanan </a:t>
            </a:r>
            <a:r>
              <a:rPr lang="tr-TR" dirty="0" smtClean="0">
                <a:solidFill>
                  <a:schemeClr val="tx1"/>
                </a:solidFill>
              </a:rPr>
              <a:t>tüketiciler</a:t>
            </a:r>
          </a:p>
          <a:p>
            <a:r>
              <a:rPr lang="tr-TR" u="sng" dirty="0" smtClean="0">
                <a:solidFill>
                  <a:schemeClr val="tx1"/>
                </a:solidFill>
              </a:rPr>
              <a:t>Örnekleme </a:t>
            </a:r>
            <a:r>
              <a:rPr lang="tr-TR" u="sng" dirty="0">
                <a:solidFill>
                  <a:schemeClr val="tx1"/>
                </a:solidFill>
              </a:rPr>
              <a:t>yöntemi, </a:t>
            </a:r>
            <a:r>
              <a:rPr lang="tr-TR" dirty="0">
                <a:solidFill>
                  <a:schemeClr val="tx1"/>
                </a:solidFill>
              </a:rPr>
              <a:t>kartopu </a:t>
            </a:r>
            <a:r>
              <a:rPr lang="tr-TR" dirty="0" smtClean="0">
                <a:solidFill>
                  <a:schemeClr val="tx1"/>
                </a:solidFill>
              </a:rPr>
              <a:t>örnekleme</a:t>
            </a:r>
          </a:p>
          <a:p>
            <a:r>
              <a:rPr lang="tr-TR" u="sng" dirty="0" smtClean="0">
                <a:solidFill>
                  <a:schemeClr val="tx1"/>
                </a:solidFill>
              </a:rPr>
              <a:t>Veri </a:t>
            </a:r>
            <a:r>
              <a:rPr lang="tr-TR" u="sng" dirty="0">
                <a:solidFill>
                  <a:schemeClr val="tx1"/>
                </a:solidFill>
              </a:rPr>
              <a:t>toplama </a:t>
            </a:r>
            <a:r>
              <a:rPr lang="tr-TR" u="sng" dirty="0" smtClean="0">
                <a:solidFill>
                  <a:schemeClr val="tx1"/>
                </a:solidFill>
              </a:rPr>
              <a:t>yöntemi, </a:t>
            </a:r>
            <a:r>
              <a:rPr lang="tr-TR" dirty="0" smtClean="0">
                <a:solidFill>
                  <a:schemeClr val="tx1"/>
                </a:solidFill>
              </a:rPr>
              <a:t>anket </a:t>
            </a:r>
            <a:r>
              <a:rPr lang="tr-TR" dirty="0">
                <a:solidFill>
                  <a:schemeClr val="tx1"/>
                </a:solidFill>
              </a:rPr>
              <a:t>yöntemi </a:t>
            </a:r>
            <a:r>
              <a:rPr lang="tr-TR" dirty="0" smtClean="0">
                <a:solidFill>
                  <a:schemeClr val="tx1"/>
                </a:solidFill>
              </a:rPr>
              <a:t>(İşlek </a:t>
            </a:r>
            <a:r>
              <a:rPr lang="tr-TR" dirty="0">
                <a:solidFill>
                  <a:schemeClr val="tx1"/>
                </a:solidFill>
              </a:rPr>
              <a:t>(2012), Vural ve Bat (2010) ve Cengiz ve </a:t>
            </a:r>
            <a:r>
              <a:rPr lang="tr-TR" dirty="0" err="1">
                <a:solidFill>
                  <a:schemeClr val="tx1"/>
                </a:solidFill>
              </a:rPr>
              <a:t>Şekerkaya</a:t>
            </a:r>
            <a:r>
              <a:rPr lang="tr-TR" dirty="0">
                <a:solidFill>
                  <a:schemeClr val="tx1"/>
                </a:solidFill>
              </a:rPr>
              <a:t> (2010)’</a:t>
            </a:r>
            <a:r>
              <a:rPr lang="tr-TR" dirty="0" err="1">
                <a:solidFill>
                  <a:schemeClr val="tx1"/>
                </a:solidFill>
              </a:rPr>
              <a:t>nın</a:t>
            </a:r>
            <a:r>
              <a:rPr lang="tr-TR" dirty="0">
                <a:solidFill>
                  <a:schemeClr val="tx1"/>
                </a:solidFill>
              </a:rPr>
              <a:t> yapmış oldukları çalışmalarda kullandıkları anketlerden yararlanılarak </a:t>
            </a:r>
            <a:r>
              <a:rPr lang="tr-TR" dirty="0" smtClean="0">
                <a:solidFill>
                  <a:schemeClr val="tx1"/>
                </a:solidFill>
              </a:rPr>
              <a:t>hazırlanmıştır) </a:t>
            </a:r>
          </a:p>
          <a:p>
            <a:pPr marL="0" indent="0">
              <a:buNone/>
            </a:pPr>
            <a:r>
              <a:rPr lang="tr-TR" dirty="0" smtClean="0">
                <a:solidFill>
                  <a:schemeClr val="tx1"/>
                </a:solidFill>
              </a:rPr>
              <a:t>	</a:t>
            </a:r>
            <a:r>
              <a:rPr lang="tr-TR" sz="2000" dirty="0" smtClean="0">
                <a:solidFill>
                  <a:schemeClr val="tx1"/>
                </a:solidFill>
              </a:rPr>
              <a:t>- Google </a:t>
            </a:r>
            <a:r>
              <a:rPr lang="tr-TR" sz="2000" dirty="0" err="1">
                <a:solidFill>
                  <a:schemeClr val="tx1"/>
                </a:solidFill>
              </a:rPr>
              <a:t>Documents</a:t>
            </a:r>
            <a:r>
              <a:rPr lang="tr-TR" sz="2000" dirty="0">
                <a:solidFill>
                  <a:schemeClr val="tx1"/>
                </a:solidFill>
              </a:rPr>
              <a:t> formatında hazırlanan anket Facebook sosyal medya sitesinde </a:t>
            </a:r>
            <a:r>
              <a:rPr lang="tr-TR" sz="2000" dirty="0" smtClean="0">
                <a:solidFill>
                  <a:schemeClr val="tx1"/>
                </a:solidFill>
              </a:rPr>
              <a:t>-Türkiye’deki </a:t>
            </a:r>
            <a:r>
              <a:rPr lang="tr-TR" sz="2000" dirty="0">
                <a:solidFill>
                  <a:schemeClr val="tx1"/>
                </a:solidFill>
              </a:rPr>
              <a:t>sosyal medya kullanıcılarının % 93’ü Facebook hesabına </a:t>
            </a:r>
            <a:r>
              <a:rPr lang="tr-TR" sz="2000" dirty="0" smtClean="0">
                <a:solidFill>
                  <a:schemeClr val="tx1"/>
                </a:solidFill>
              </a:rPr>
              <a:t>sahiptir- link </a:t>
            </a:r>
            <a:r>
              <a:rPr lang="tr-TR" sz="2000" dirty="0" smtClean="0">
                <a:solidFill>
                  <a:schemeClr val="tx1"/>
                </a:solidFill>
              </a:rPr>
              <a:t>olarak yayınlanması planlanmaktadır.</a:t>
            </a:r>
          </a:p>
          <a:p>
            <a:r>
              <a:rPr lang="tr-TR" dirty="0" smtClean="0">
                <a:solidFill>
                  <a:schemeClr val="tx1"/>
                </a:solidFill>
              </a:rPr>
              <a:t>Araştırmada faktör ve </a:t>
            </a:r>
            <a:r>
              <a:rPr lang="tr-TR" dirty="0" err="1" smtClean="0">
                <a:solidFill>
                  <a:schemeClr val="tx1"/>
                </a:solidFill>
              </a:rPr>
              <a:t>varyans</a:t>
            </a:r>
            <a:r>
              <a:rPr lang="tr-TR" dirty="0" smtClean="0">
                <a:solidFill>
                  <a:schemeClr val="tx1"/>
                </a:solidFill>
              </a:rPr>
              <a:t> analizi yapılacaktır </a:t>
            </a:r>
            <a:endParaRPr lang="tr-TR" dirty="0" smtClean="0">
              <a:solidFill>
                <a:schemeClr val="tx1"/>
              </a:solidFill>
            </a:endParaRPr>
          </a:p>
          <a:p>
            <a:pPr marL="0" indent="0">
              <a:buNone/>
            </a:pPr>
            <a:endParaRPr lang="tr-TR" dirty="0">
              <a:solidFill>
                <a:schemeClr val="tx1"/>
              </a:solidFill>
            </a:endParaRPr>
          </a:p>
        </p:txBody>
      </p:sp>
      <p:sp>
        <p:nvSpPr>
          <p:cNvPr id="5" name="Dikdörtgen 4"/>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2684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808112"/>
          </a:xfrm>
        </p:spPr>
        <p:txBody>
          <a:bodyPr>
            <a:normAutofit fontScale="90000"/>
          </a:bodyPr>
          <a:lstStyle/>
          <a:p>
            <a:r>
              <a:rPr lang="tr-TR" dirty="0" smtClean="0"/>
              <a:t>BEKLENTİLER</a:t>
            </a:r>
            <a:endParaRPr lang="tr-TR" dirty="0"/>
          </a:p>
        </p:txBody>
      </p:sp>
      <p:sp>
        <p:nvSpPr>
          <p:cNvPr id="3" name="İçerik Yer Tutucusu 2"/>
          <p:cNvSpPr>
            <a:spLocks noGrp="1"/>
          </p:cNvSpPr>
          <p:nvPr>
            <p:ph idx="1"/>
          </p:nvPr>
        </p:nvSpPr>
        <p:spPr>
          <a:xfrm>
            <a:off x="179512" y="842228"/>
            <a:ext cx="8784976" cy="5877272"/>
          </a:xfrm>
        </p:spPr>
        <p:txBody>
          <a:bodyPr>
            <a:noAutofit/>
          </a:bodyPr>
          <a:lstStyle/>
          <a:p>
            <a:pPr algn="just">
              <a:buFontTx/>
              <a:buChar char="-"/>
            </a:pPr>
            <a:r>
              <a:rPr lang="tr-TR" sz="1800" dirty="0" smtClean="0">
                <a:solidFill>
                  <a:schemeClr val="tx1"/>
                </a:solidFill>
              </a:rPr>
              <a:t>Sosyal </a:t>
            </a:r>
            <a:r>
              <a:rPr lang="tr-TR" sz="1800" dirty="0">
                <a:solidFill>
                  <a:schemeClr val="tx1"/>
                </a:solidFill>
              </a:rPr>
              <a:t>medya kullanan tüketicilerin en sık kullandığı </a:t>
            </a:r>
            <a:r>
              <a:rPr lang="tr-TR" sz="1800" dirty="0" smtClean="0">
                <a:solidFill>
                  <a:schemeClr val="tx1"/>
                </a:solidFill>
              </a:rPr>
              <a:t>siteyi bulmak</a:t>
            </a:r>
            <a:endParaRPr lang="tr-TR" sz="1800" dirty="0" smtClean="0">
              <a:solidFill>
                <a:schemeClr val="tx1"/>
              </a:solidFill>
            </a:endParaRPr>
          </a:p>
          <a:p>
            <a:pPr algn="just">
              <a:buFontTx/>
              <a:buChar char="-"/>
            </a:pPr>
            <a:r>
              <a:rPr lang="tr-TR" sz="1800" dirty="0" smtClean="0">
                <a:solidFill>
                  <a:schemeClr val="tx1"/>
                </a:solidFill>
              </a:rPr>
              <a:t>Sosyal </a:t>
            </a:r>
            <a:r>
              <a:rPr lang="tr-TR" sz="1800" dirty="0">
                <a:solidFill>
                  <a:schemeClr val="tx1"/>
                </a:solidFill>
              </a:rPr>
              <a:t>medya tüketicilerinin sosyal medyadan etkilendikleri </a:t>
            </a:r>
            <a:r>
              <a:rPr lang="tr-TR" sz="1800" dirty="0">
                <a:solidFill>
                  <a:schemeClr val="tx1"/>
                </a:solidFill>
              </a:rPr>
              <a:t> </a:t>
            </a:r>
            <a:r>
              <a:rPr lang="tr-TR" sz="1800" dirty="0" smtClean="0">
                <a:solidFill>
                  <a:schemeClr val="tx1"/>
                </a:solidFill>
              </a:rPr>
              <a:t>faktörleri ortaya çıkarmak</a:t>
            </a:r>
            <a:endParaRPr lang="tr-TR" sz="1800" dirty="0" smtClean="0">
              <a:solidFill>
                <a:schemeClr val="tx1"/>
              </a:solidFill>
            </a:endParaRPr>
          </a:p>
          <a:p>
            <a:pPr algn="just">
              <a:buFontTx/>
              <a:buChar char="-"/>
            </a:pPr>
            <a:r>
              <a:rPr lang="tr-TR" sz="1800" dirty="0">
                <a:solidFill>
                  <a:schemeClr val="tx1"/>
                </a:solidFill>
              </a:rPr>
              <a:t>Tüketicilerin </a:t>
            </a:r>
            <a:r>
              <a:rPr lang="tr-TR" sz="1800" dirty="0">
                <a:solidFill>
                  <a:schemeClr val="tx1"/>
                </a:solidFill>
              </a:rPr>
              <a:t>sosyal </a:t>
            </a:r>
            <a:r>
              <a:rPr lang="tr-TR" sz="1800" dirty="0">
                <a:solidFill>
                  <a:schemeClr val="tx1"/>
                </a:solidFill>
              </a:rPr>
              <a:t>medyadan satın alma nedenlerini belirlemek </a:t>
            </a:r>
          </a:p>
          <a:p>
            <a:pPr algn="just">
              <a:buFontTx/>
              <a:buChar char="-"/>
            </a:pPr>
            <a:r>
              <a:rPr lang="tr-TR" sz="1800" dirty="0">
                <a:solidFill>
                  <a:schemeClr val="tx1"/>
                </a:solidFill>
              </a:rPr>
              <a:t>Sosyal medyadan farklı etkilenen tüketiciler, farklı satın alma davranışları </a:t>
            </a:r>
            <a:r>
              <a:rPr lang="tr-TR" sz="1800" dirty="0" smtClean="0">
                <a:solidFill>
                  <a:schemeClr val="tx1"/>
                </a:solidFill>
              </a:rPr>
              <a:t>gösterip göstermediklerini saptamak</a:t>
            </a:r>
            <a:endParaRPr lang="tr-TR" sz="1800" dirty="0">
              <a:solidFill>
                <a:schemeClr val="tx1"/>
              </a:solidFill>
            </a:endParaRPr>
          </a:p>
          <a:p>
            <a:pPr algn="just">
              <a:buFontTx/>
              <a:buChar char="-"/>
            </a:pPr>
            <a:r>
              <a:rPr lang="tr-TR" sz="1800" dirty="0" smtClean="0">
                <a:solidFill>
                  <a:schemeClr val="tx1"/>
                </a:solidFill>
              </a:rPr>
              <a:t>Demografik </a:t>
            </a:r>
            <a:r>
              <a:rPr lang="tr-TR" sz="1800" dirty="0">
                <a:solidFill>
                  <a:schemeClr val="tx1"/>
                </a:solidFill>
              </a:rPr>
              <a:t>özellikleri itibarıyla sosyal medyadan etkilenen tüketicilerin satın alma davranışları </a:t>
            </a:r>
            <a:r>
              <a:rPr lang="tr-TR" sz="1800" dirty="0" smtClean="0">
                <a:solidFill>
                  <a:schemeClr val="tx1"/>
                </a:solidFill>
              </a:rPr>
              <a:t>farklı olup olmadığını tespit etmek </a:t>
            </a:r>
            <a:r>
              <a:rPr lang="tr-TR" sz="1800" dirty="0" smtClean="0">
                <a:solidFill>
                  <a:schemeClr val="tx1"/>
                </a:solidFill>
              </a:rPr>
              <a:t> </a:t>
            </a:r>
            <a:endParaRPr lang="tr-TR" sz="1800" dirty="0">
              <a:solidFill>
                <a:schemeClr val="tx1"/>
              </a:solidFill>
            </a:endParaRPr>
          </a:p>
        </p:txBody>
      </p:sp>
      <p:sp>
        <p:nvSpPr>
          <p:cNvPr id="5" name="Dikdörtgen 4"/>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9423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996952"/>
            <a:ext cx="8229600" cy="808112"/>
          </a:xfrm>
        </p:spPr>
        <p:txBody>
          <a:bodyPr>
            <a:normAutofit fontScale="90000"/>
          </a:bodyPr>
          <a:lstStyle/>
          <a:p>
            <a:r>
              <a:rPr lang="tr-TR" dirty="0" smtClean="0"/>
              <a:t>TEŞEKKÜR </a:t>
            </a:r>
            <a:r>
              <a:rPr lang="tr-TR" dirty="0" smtClean="0"/>
              <a:t>EDERİM</a:t>
            </a:r>
            <a:endParaRPr lang="tr-TR" dirty="0"/>
          </a:p>
        </p:txBody>
      </p:sp>
      <p:sp>
        <p:nvSpPr>
          <p:cNvPr id="5" name="Dikdörtgen 4"/>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5610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20688"/>
            <a:ext cx="8229600" cy="979512"/>
          </a:xfrm>
        </p:spPr>
        <p:txBody>
          <a:bodyPr/>
          <a:lstStyle/>
          <a:p>
            <a:r>
              <a:rPr lang="tr-TR" sz="4400" b="1" dirty="0">
                <a:solidFill>
                  <a:srgbClr val="002060"/>
                </a:solidFill>
                <a:effectLst>
                  <a:outerShdw blurRad="38100" dist="38100" dir="2700000" algn="tl">
                    <a:srgbClr val="000000">
                      <a:alpha val="43137"/>
                    </a:srgbClr>
                  </a:outerShdw>
                </a:effectLst>
              </a:rPr>
              <a:t>SOSYAL </a:t>
            </a:r>
            <a:r>
              <a:rPr lang="tr-TR" sz="4400" b="1" dirty="0" smtClean="0">
                <a:solidFill>
                  <a:srgbClr val="002060"/>
                </a:solidFill>
                <a:effectLst>
                  <a:outerShdw blurRad="38100" dist="38100" dir="2700000" algn="tl">
                    <a:srgbClr val="000000">
                      <a:alpha val="43137"/>
                    </a:srgbClr>
                  </a:outerShdw>
                </a:effectLst>
              </a:rPr>
              <a:t>MEDYA Tanım</a:t>
            </a:r>
            <a:endParaRPr lang="tr-TR" sz="4400" b="1" dirty="0">
              <a:solidFill>
                <a:srgbClr val="00206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67544" y="1988840"/>
            <a:ext cx="8136904" cy="1440160"/>
          </a:xfrm>
        </p:spPr>
        <p:txBody>
          <a:bodyPr>
            <a:normAutofit/>
          </a:bodyPr>
          <a:lstStyle/>
          <a:p>
            <a:r>
              <a:rPr lang="tr-TR" b="1" dirty="0" smtClean="0">
                <a:solidFill>
                  <a:srgbClr val="7030A0"/>
                </a:solidFill>
              </a:rPr>
              <a:t>Multimedya </a:t>
            </a:r>
            <a:r>
              <a:rPr lang="tr-TR" b="1" dirty="0">
                <a:solidFill>
                  <a:srgbClr val="7030A0"/>
                </a:solidFill>
              </a:rPr>
              <a:t>aracılığıyla kullanıcıların paylaşımda bulundukları ve diğer kullanıcılarla iletişim kurdukları sosyal içerikli web </a:t>
            </a:r>
            <a:r>
              <a:rPr lang="tr-TR" b="1" dirty="0" smtClean="0">
                <a:solidFill>
                  <a:srgbClr val="7030A0"/>
                </a:solidFill>
              </a:rPr>
              <a:t>siteleri</a:t>
            </a:r>
          </a:p>
        </p:txBody>
      </p:sp>
      <p:sp>
        <p:nvSpPr>
          <p:cNvPr id="5" name="Slayt Numarası Yer Tutucusu 4"/>
          <p:cNvSpPr>
            <a:spLocks noGrp="1"/>
          </p:cNvSpPr>
          <p:nvPr>
            <p:ph type="sldNum" sz="quarter" idx="12"/>
          </p:nvPr>
        </p:nvSpPr>
        <p:spPr/>
        <p:txBody>
          <a:bodyPr/>
          <a:lstStyle/>
          <a:p>
            <a:fld id="{AE02F973-FD69-4218-A94D-D2BC2579904D}" type="slidenum">
              <a:rPr lang="tr-TR" smtClean="0"/>
              <a:t>2</a:t>
            </a:fld>
            <a:endParaRPr lang="tr-TR"/>
          </a:p>
        </p:txBody>
      </p:sp>
      <p:sp>
        <p:nvSpPr>
          <p:cNvPr id="8" name="Dikdörtgen 7"/>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pic>
        <p:nvPicPr>
          <p:cNvPr id="4098" name="Picture 2" descr="https://encrypted-tbn2.gstatic.com/images?q=tbn:ANd9GcQu7QztQcz3kKoWvGBSGAcE3cKEyQo5ywVwpgtbmL5mAGxykBVO9yFTk75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1008112" cy="90730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0.gstatic.com/images?q=tbn:ANd9GcSAoiMVtuqwhLqtxFHBF6ccTorplnQhswgmeYd3veQSt-ZJNf4mVl-mzBI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3573016"/>
            <a:ext cx="3412279" cy="199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239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29600" cy="835496"/>
          </a:xfrm>
        </p:spPr>
        <p:txBody>
          <a:bodyPr/>
          <a:lstStyle/>
          <a:p>
            <a:r>
              <a:rPr lang="tr-TR" sz="4400" b="1" dirty="0" smtClean="0">
                <a:solidFill>
                  <a:srgbClr val="002060"/>
                </a:solidFill>
                <a:effectLst>
                  <a:outerShdw blurRad="38100" dist="38100" dir="2700000" algn="tl">
                    <a:srgbClr val="000000">
                      <a:alpha val="43137"/>
                    </a:srgbClr>
                  </a:outerShdw>
                </a:effectLst>
              </a:rPr>
              <a:t>SOSYAL </a:t>
            </a:r>
            <a:r>
              <a:rPr lang="tr-TR" sz="4400" b="1" dirty="0" smtClean="0">
                <a:solidFill>
                  <a:srgbClr val="002060"/>
                </a:solidFill>
                <a:effectLst>
                  <a:outerShdw blurRad="38100" dist="38100" dir="2700000" algn="tl">
                    <a:srgbClr val="000000">
                      <a:alpha val="43137"/>
                    </a:srgbClr>
                  </a:outerShdw>
                </a:effectLst>
              </a:rPr>
              <a:t>MEDYA- Literatür</a:t>
            </a:r>
            <a:endParaRPr lang="tr-TR" sz="4400" b="1" dirty="0">
              <a:solidFill>
                <a:srgbClr val="002060"/>
              </a:solidFill>
              <a:effectLst>
                <a:outerShdw blurRad="38100" dist="38100" dir="2700000" algn="tl">
                  <a:srgbClr val="000000">
                    <a:alpha val="43137"/>
                  </a:srgbClr>
                </a:outerShdw>
              </a:effectLst>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494166013"/>
              </p:ext>
            </p:extLst>
          </p:nvPr>
        </p:nvGraphicFramePr>
        <p:xfrm>
          <a:off x="899592" y="1340768"/>
          <a:ext cx="7848872" cy="4498420"/>
        </p:xfrm>
        <a:graphic>
          <a:graphicData uri="http://schemas.openxmlformats.org/drawingml/2006/table">
            <a:tbl>
              <a:tblPr firstRow="1" firstCol="1" bandRow="1"/>
              <a:tblGrid>
                <a:gridCol w="6251115"/>
                <a:gridCol w="1597757"/>
              </a:tblGrid>
              <a:tr h="240396">
                <a:tc>
                  <a:txBody>
                    <a:bodyPr/>
                    <a:lstStyle/>
                    <a:p>
                      <a:pPr algn="ctr">
                        <a:spcAft>
                          <a:spcPts val="0"/>
                        </a:spcAft>
                      </a:pPr>
                      <a:r>
                        <a:rPr lang="tr-TR" sz="1800" b="1" dirty="0" smtClean="0">
                          <a:solidFill>
                            <a:schemeClr val="tx1"/>
                          </a:solidFill>
                          <a:effectLst/>
                          <a:latin typeface="Times New Roman"/>
                          <a:ea typeface="Times New Roman"/>
                        </a:rPr>
                        <a:t>TANIM</a:t>
                      </a:r>
                      <a:endParaRPr lang="tr-TR" sz="1800" dirty="0">
                        <a:solidFill>
                          <a:schemeClr val="tx1"/>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tr-TR" sz="1800" b="1" dirty="0" smtClean="0">
                          <a:solidFill>
                            <a:schemeClr val="tx1"/>
                          </a:solidFill>
                          <a:effectLst/>
                          <a:latin typeface="Times New Roman"/>
                          <a:ea typeface="Times New Roman"/>
                        </a:rPr>
                        <a:t>YAZAR</a:t>
                      </a:r>
                      <a:endParaRPr lang="tr-TR" sz="1800" dirty="0">
                        <a:solidFill>
                          <a:schemeClr val="tx1"/>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721184">
                <a:tc>
                  <a:txBody>
                    <a:bodyPr/>
                    <a:lstStyle/>
                    <a:p>
                      <a:pPr algn="just">
                        <a:spcAft>
                          <a:spcPts val="0"/>
                        </a:spcAft>
                      </a:pPr>
                      <a:r>
                        <a:rPr lang="tr-TR" sz="1200" kern="1200" dirty="0">
                          <a:solidFill>
                            <a:schemeClr val="tx1"/>
                          </a:solidFill>
                          <a:latin typeface="+mj-lt"/>
                          <a:ea typeface="+mn-ea"/>
                          <a:cs typeface="+mn-cs"/>
                        </a:rPr>
                        <a:t>Katılımcılarının çevrimiçi ortamlarda kendilerini ifade etme, iletişime geçme, gruplara katılma ve bu ortamlara fikir, yorum ve yayınlarıyla katkıda bulunma imkânı sağlayan sosyal içerikli web siteleri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a:solidFill>
                            <a:schemeClr val="tx1"/>
                          </a:solidFill>
                          <a:latin typeface="+mj-lt"/>
                          <a:ea typeface="+mn-ea"/>
                          <a:cs typeface="+mn-cs"/>
                        </a:rPr>
                        <a:t>Köksal ve Özdemir, 2013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240396">
                <a:tc>
                  <a:txBody>
                    <a:bodyPr/>
                    <a:lstStyle/>
                    <a:p>
                      <a:pPr algn="just">
                        <a:spcAft>
                          <a:spcPts val="0"/>
                        </a:spcAft>
                      </a:pPr>
                      <a:r>
                        <a:rPr lang="tr-TR" sz="1200" kern="1200" dirty="0">
                          <a:solidFill>
                            <a:schemeClr val="tx1"/>
                          </a:solidFill>
                          <a:latin typeface="+mj-lt"/>
                          <a:ea typeface="+mn-ea"/>
                          <a:cs typeface="+mn-cs"/>
                        </a:rPr>
                        <a:t>Kullanıcıların diğer kullanıcılarla kendi profillerini paylaştıkları sanal ortam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err="1">
                          <a:solidFill>
                            <a:schemeClr val="tx1"/>
                          </a:solidFill>
                          <a:latin typeface="+mj-lt"/>
                          <a:ea typeface="+mn-ea"/>
                          <a:cs typeface="+mn-cs"/>
                        </a:rPr>
                        <a:t>Hughes</a:t>
                      </a:r>
                      <a:r>
                        <a:rPr lang="tr-TR" sz="1200" kern="1200" dirty="0">
                          <a:solidFill>
                            <a:schemeClr val="tx1"/>
                          </a:solidFill>
                          <a:latin typeface="+mj-lt"/>
                          <a:ea typeface="+mn-ea"/>
                          <a:cs typeface="+mn-cs"/>
                        </a:rPr>
                        <a:t> vd.,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480790">
                <a:tc>
                  <a:txBody>
                    <a:bodyPr/>
                    <a:lstStyle/>
                    <a:p>
                      <a:pPr algn="just">
                        <a:spcAft>
                          <a:spcPts val="0"/>
                        </a:spcAft>
                      </a:pPr>
                      <a:r>
                        <a:rPr lang="tr-TR" sz="1200" kern="1200" dirty="0">
                          <a:solidFill>
                            <a:schemeClr val="tx1"/>
                          </a:solidFill>
                          <a:latin typeface="+mj-lt"/>
                          <a:ea typeface="+mn-ea"/>
                          <a:cs typeface="+mn-cs"/>
                        </a:rPr>
                        <a:t>Kullanıcılarına karşılıklı paylaşım olanağı sağlayan ve internet içerisinde geniş bir alana sahip ağlara verilen genel bir kavram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a:solidFill>
                            <a:schemeClr val="tx1"/>
                          </a:solidFill>
                          <a:latin typeface="+mj-lt"/>
                          <a:ea typeface="+mn-ea"/>
                          <a:cs typeface="+mn-cs"/>
                        </a:rPr>
                        <a:t>Oğuz,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1098964">
                <a:tc>
                  <a:txBody>
                    <a:bodyPr/>
                    <a:lstStyle/>
                    <a:p>
                      <a:pPr algn="just">
                        <a:spcAft>
                          <a:spcPts val="0"/>
                        </a:spcAft>
                      </a:pPr>
                      <a:r>
                        <a:rPr lang="tr-TR" sz="1200" kern="1200" dirty="0">
                          <a:solidFill>
                            <a:schemeClr val="tx1"/>
                          </a:solidFill>
                          <a:latin typeface="+mj-lt"/>
                          <a:ea typeface="+mn-ea"/>
                          <a:cs typeface="+mn-cs"/>
                        </a:rPr>
                        <a:t>Bireylerin internet üzerinden yer ve zaman sınırlaması olmaksızın fikirlerini ve görüşlerini belirtmelerine olanak sağlayan, internetin sunduğu multimedya özelliklerini sınırsız bir şekilde kullanım imkânı tanıyan, aynı zamanda başka bireyler ile karşılıklı görüş alışverişine ve paylaşıma dayalı bir interaktif ortamın varlığını hayata geçiren bir geniş tabanlı platform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a:solidFill>
                            <a:schemeClr val="tx1"/>
                          </a:solidFill>
                          <a:latin typeface="+mj-lt"/>
                          <a:ea typeface="+mn-ea"/>
                          <a:cs typeface="+mn-cs"/>
                        </a:rPr>
                        <a:t>Bulunmaz,  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480790">
                <a:tc>
                  <a:txBody>
                    <a:bodyPr/>
                    <a:lstStyle/>
                    <a:p>
                      <a:pPr algn="just">
                        <a:spcAft>
                          <a:spcPts val="0"/>
                        </a:spcAft>
                      </a:pPr>
                      <a:r>
                        <a:rPr lang="tr-TR" sz="1200" kern="1200" dirty="0">
                          <a:solidFill>
                            <a:schemeClr val="tx1"/>
                          </a:solidFill>
                          <a:latin typeface="+mj-lt"/>
                          <a:ea typeface="+mn-ea"/>
                          <a:cs typeface="+mn-cs"/>
                        </a:rPr>
                        <a:t>Web 2.0 teknolojileri üzerine kurulan, daha derin sosyal etkileşime, topluluk oluşumuna ve işbirliği projelerini başarmaya imkan sağlayan web siteleri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a:solidFill>
                            <a:schemeClr val="tx1"/>
                          </a:solidFill>
                          <a:latin typeface="+mj-lt"/>
                          <a:ea typeface="+mn-ea"/>
                          <a:cs typeface="+mn-cs"/>
                        </a:rPr>
                        <a:t>Akar, 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721184">
                <a:tc>
                  <a:txBody>
                    <a:bodyPr/>
                    <a:lstStyle/>
                    <a:p>
                      <a:pPr algn="just">
                        <a:spcAft>
                          <a:spcPts val="0"/>
                        </a:spcAft>
                      </a:pPr>
                      <a:r>
                        <a:rPr lang="tr-TR" sz="1200" kern="1200" dirty="0">
                          <a:solidFill>
                            <a:schemeClr val="tx1"/>
                          </a:solidFill>
                          <a:latin typeface="+mj-lt"/>
                          <a:ea typeface="+mn-ea"/>
                          <a:cs typeface="+mn-cs"/>
                        </a:rPr>
                        <a:t>İnsanların sosyalleşme, kaçış, bilgilenme, eğlenme, iletişim, vakit geçirme gibi isteklerine etkileşim boyutuyla cevap veren, günümüzde insanları en hızlı ve en fazla kuşatan, kişiselleşebildiği oranda da gelecek vadeden bir araç</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a:solidFill>
                            <a:schemeClr val="tx1"/>
                          </a:solidFill>
                          <a:latin typeface="+mj-lt"/>
                          <a:ea typeface="+mn-ea"/>
                          <a:cs typeface="+mn-cs"/>
                        </a:rPr>
                        <a:t>Hazar, 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240396">
                <a:tc>
                  <a:txBody>
                    <a:bodyPr/>
                    <a:lstStyle/>
                    <a:p>
                      <a:pPr>
                        <a:spcAft>
                          <a:spcPts val="0"/>
                        </a:spcAft>
                      </a:pPr>
                      <a:r>
                        <a:rPr lang="tr-TR" sz="1200" kern="1200" dirty="0">
                          <a:solidFill>
                            <a:schemeClr val="tx1"/>
                          </a:solidFill>
                          <a:latin typeface="+mj-lt"/>
                          <a:ea typeface="+mn-ea"/>
                          <a:cs typeface="+mn-cs"/>
                        </a:rPr>
                        <a:t>İçeriği kullanıcılar tarafından oluşturulan ve paylaşılan sanal topluluklar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a:solidFill>
                            <a:schemeClr val="tx1"/>
                          </a:solidFill>
                          <a:latin typeface="+mj-lt"/>
                          <a:ea typeface="+mn-ea"/>
                          <a:cs typeface="+mn-cs"/>
                        </a:rPr>
                        <a:t>Kim vd. ,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r h="240396">
                <a:tc>
                  <a:txBody>
                    <a:bodyPr/>
                    <a:lstStyle/>
                    <a:p>
                      <a:pPr algn="just">
                        <a:spcAft>
                          <a:spcPts val="0"/>
                        </a:spcAft>
                      </a:pPr>
                      <a:r>
                        <a:rPr lang="tr-TR" sz="1200" kern="1200" dirty="0">
                          <a:solidFill>
                            <a:schemeClr val="tx1"/>
                          </a:solidFill>
                          <a:latin typeface="+mj-lt"/>
                          <a:ea typeface="+mn-ea"/>
                          <a:cs typeface="+mn-cs"/>
                        </a:rPr>
                        <a:t>İnsanların toplumsal olmak için kullandıkları bir ortam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just">
                        <a:spcAft>
                          <a:spcPts val="0"/>
                        </a:spcAft>
                      </a:pPr>
                      <a:r>
                        <a:rPr lang="tr-TR" sz="1200" kern="1200" dirty="0" err="1">
                          <a:solidFill>
                            <a:schemeClr val="tx1"/>
                          </a:solidFill>
                          <a:latin typeface="+mj-lt"/>
                          <a:ea typeface="+mn-ea"/>
                          <a:cs typeface="+mn-cs"/>
                        </a:rPr>
                        <a:t>Safko</a:t>
                      </a:r>
                      <a:r>
                        <a:rPr lang="tr-TR" sz="1200" kern="1200" dirty="0">
                          <a:solidFill>
                            <a:schemeClr val="tx1"/>
                          </a:solidFill>
                          <a:latin typeface="+mj-lt"/>
                          <a:ea typeface="+mn-ea"/>
                          <a:cs typeface="+mn-cs"/>
                        </a:rPr>
                        <a:t>, 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r>
            </a:tbl>
          </a:graphicData>
        </a:graphic>
      </p:graphicFrame>
      <p:sp>
        <p:nvSpPr>
          <p:cNvPr id="4" name="Dikdörtgen 3"/>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155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0.gstatic.com/images?q=tbn:ANd9GcRhJ3agec6O3-FKYezJJiJXIVLLn5hFubPpiIXI0hKYYYn2jvQ4"/>
          <p:cNvPicPr>
            <a:picLocks noChangeAspect="1" noChangeArrowheads="1"/>
          </p:cNvPicPr>
          <p:nvPr/>
        </p:nvPicPr>
        <p:blipFill>
          <a:blip r:embed="rId2" cstate="print"/>
          <a:srcRect/>
          <a:stretch>
            <a:fillRect/>
          </a:stretch>
        </p:blipFill>
        <p:spPr bwMode="auto">
          <a:xfrm>
            <a:off x="6458188" y="4149078"/>
            <a:ext cx="2031212" cy="1965888"/>
          </a:xfrm>
          <a:prstGeom prst="rect">
            <a:avLst/>
          </a:prstGeom>
          <a:noFill/>
        </p:spPr>
      </p:pic>
      <p:sp>
        <p:nvSpPr>
          <p:cNvPr id="2" name="Başlık 1"/>
          <p:cNvSpPr>
            <a:spLocks noGrp="1"/>
          </p:cNvSpPr>
          <p:nvPr>
            <p:ph type="title"/>
          </p:nvPr>
        </p:nvSpPr>
        <p:spPr>
          <a:xfrm>
            <a:off x="457200" y="620688"/>
            <a:ext cx="8229600" cy="979512"/>
          </a:xfrm>
        </p:spPr>
        <p:txBody>
          <a:bodyPr/>
          <a:lstStyle/>
          <a:p>
            <a:r>
              <a:rPr lang="tr-TR" sz="4400" b="1" dirty="0" smtClean="0">
                <a:solidFill>
                  <a:srgbClr val="002060"/>
                </a:solidFill>
                <a:effectLst>
                  <a:outerShdw blurRad="38100" dist="38100" dir="2700000" algn="tl">
                    <a:srgbClr val="000000">
                      <a:alpha val="43137"/>
                    </a:srgbClr>
                  </a:outerShdw>
                </a:effectLst>
              </a:rPr>
              <a:t>Sosyal Medya-Internet</a:t>
            </a:r>
            <a:endParaRPr lang="tr-TR" sz="4400" b="1" dirty="0">
              <a:solidFill>
                <a:srgbClr val="00206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467544" y="1988840"/>
            <a:ext cx="8136904" cy="1944216"/>
          </a:xfrm>
        </p:spPr>
        <p:txBody>
          <a:bodyPr>
            <a:normAutofit/>
          </a:bodyPr>
          <a:lstStyle/>
          <a:p>
            <a:r>
              <a:rPr lang="tr-TR" u="sng" dirty="0" smtClean="0">
                <a:solidFill>
                  <a:srgbClr val="C00000"/>
                </a:solidFill>
              </a:rPr>
              <a:t>Sosyal </a:t>
            </a:r>
            <a:r>
              <a:rPr lang="tr-TR" u="sng" dirty="0">
                <a:solidFill>
                  <a:srgbClr val="C00000"/>
                </a:solidFill>
              </a:rPr>
              <a:t>medyanın internet kavramından en belirgin farkı, </a:t>
            </a:r>
            <a:r>
              <a:rPr lang="tr-TR" dirty="0">
                <a:solidFill>
                  <a:schemeClr val="tx1"/>
                </a:solidFill>
              </a:rPr>
              <a:t>veri yükleyeninin sadece kurum değil birey de olabilmesidir. Sosyal ağlarda yer alan sayfaların içerikleri kişinin kendisi tarafından yüklenmekte, yönlendirilmekte ve </a:t>
            </a:r>
            <a:r>
              <a:rPr lang="tr-TR" dirty="0" smtClean="0">
                <a:solidFill>
                  <a:schemeClr val="tx1"/>
                </a:solidFill>
              </a:rPr>
              <a:t>yönetilebilmektedir.</a:t>
            </a:r>
            <a:endParaRPr lang="tr-TR" dirty="0">
              <a:solidFill>
                <a:schemeClr val="tx1"/>
              </a:solidFill>
            </a:endParaRPr>
          </a:p>
        </p:txBody>
      </p:sp>
      <p:sp>
        <p:nvSpPr>
          <p:cNvPr id="5" name="Slayt Numarası Yer Tutucusu 4"/>
          <p:cNvSpPr>
            <a:spLocks noGrp="1"/>
          </p:cNvSpPr>
          <p:nvPr>
            <p:ph type="sldNum" sz="quarter" idx="12"/>
          </p:nvPr>
        </p:nvSpPr>
        <p:spPr/>
        <p:txBody>
          <a:bodyPr/>
          <a:lstStyle/>
          <a:p>
            <a:fld id="{AE02F973-FD69-4218-A94D-D2BC2579904D}" type="slidenum">
              <a:rPr lang="tr-TR" smtClean="0"/>
              <a:t>4</a:t>
            </a:fld>
            <a:endParaRPr lang="tr-TR"/>
          </a:p>
        </p:txBody>
      </p:sp>
      <p:sp>
        <p:nvSpPr>
          <p:cNvPr id="8" name="Dikdörtgen 7"/>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pic>
        <p:nvPicPr>
          <p:cNvPr id="5122" name="Picture 2" descr="https://encrypted-tbn3.gstatic.com/images?q=tbn:ANd9GcS_YJ6FZqTK9QsfTCJc9lPJiq1JrOdBlwoRGXIp_LsYnWwfyyqAd_QaJu_Z">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4149080"/>
            <a:ext cx="2781914" cy="196588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encrypted-tbn2.gstatic.com/images?q=tbn:ANd9GcT3AwIkj_Kc8sDxXXTAekcMhTSQWJJPcDeGTj17jQ4fZ3-afr97eTD1ZEw">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225" y="4149080"/>
            <a:ext cx="2452848" cy="1965886"/>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encrypted-tbn0.gstatic.com/images?q=tbn:ANd9GcSXP5CPmsnaB-GizNlYGNtmjDzS-tdHFTD0Gtot11p6ahVpSFVBZ7zx5wI">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078262" cy="692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431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600200"/>
          </a:xfrm>
        </p:spPr>
        <p:txBody>
          <a:bodyPr>
            <a:normAutofit/>
          </a:bodyPr>
          <a:lstStyle/>
          <a:p>
            <a:r>
              <a:rPr lang="tr-TR" sz="3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WEB </a:t>
            </a:r>
            <a:r>
              <a:rPr lang="tr-TR" sz="36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1.0, WEB </a:t>
            </a:r>
            <a:r>
              <a:rPr lang="tr-TR" sz="3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2.0 ve WEB 3.0 ARASINDAKİ FARKLAR</a:t>
            </a:r>
            <a:endParaRPr lang="tr-TR" sz="3600" b="1" dirty="0">
              <a:solidFill>
                <a:srgbClr val="002060"/>
              </a:solidFill>
              <a:effectLst>
                <a:outerShdw blurRad="38100" dist="38100" dir="2700000" algn="tl">
                  <a:srgbClr val="000000">
                    <a:alpha val="43137"/>
                  </a:srgbClr>
                </a:outerShdw>
              </a:effectLst>
            </a:endParaRPr>
          </a:p>
        </p:txBody>
      </p:sp>
      <p:sp>
        <p:nvSpPr>
          <p:cNvPr id="5" name="Slayt Numarası Yer Tutucusu 4"/>
          <p:cNvSpPr>
            <a:spLocks noGrp="1"/>
          </p:cNvSpPr>
          <p:nvPr>
            <p:ph type="sldNum" sz="quarter" idx="12"/>
          </p:nvPr>
        </p:nvSpPr>
        <p:spPr/>
        <p:txBody>
          <a:bodyPr/>
          <a:lstStyle/>
          <a:p>
            <a:fld id="{AE02F973-FD69-4218-A94D-D2BC2579904D}" type="slidenum">
              <a:rPr lang="tr-TR" smtClean="0"/>
              <a:t>5</a:t>
            </a:fld>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16832"/>
            <a:ext cx="8064896" cy="4249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1554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332656"/>
            <a:ext cx="8352928" cy="842445"/>
          </a:xfrm>
        </p:spPr>
        <p:txBody>
          <a:bodyPr>
            <a:noAutofit/>
          </a:bodyPr>
          <a:lstStyle/>
          <a:p>
            <a:r>
              <a:rPr lang="tr-TR" sz="3600" b="1" dirty="0">
                <a:solidFill>
                  <a:srgbClr val="002060"/>
                </a:solidFill>
                <a:effectLst>
                  <a:outerShdw blurRad="38100" dist="38100" dir="2700000" algn="tl">
                    <a:srgbClr val="000000">
                      <a:alpha val="43137"/>
                    </a:srgbClr>
                  </a:outerShdw>
                </a:effectLst>
              </a:rPr>
              <a:t>SOSYAL MEDYA PAZARLAMASI</a:t>
            </a:r>
          </a:p>
        </p:txBody>
      </p:sp>
      <p:sp>
        <p:nvSpPr>
          <p:cNvPr id="3" name="İçerik Yer Tutucusu 2"/>
          <p:cNvSpPr>
            <a:spLocks noGrp="1"/>
          </p:cNvSpPr>
          <p:nvPr>
            <p:ph idx="1"/>
          </p:nvPr>
        </p:nvSpPr>
        <p:spPr>
          <a:xfrm>
            <a:off x="395536" y="1628800"/>
            <a:ext cx="8280920" cy="3603812"/>
          </a:xfrm>
        </p:spPr>
        <p:txBody>
          <a:bodyPr>
            <a:normAutofit fontScale="92500"/>
          </a:bodyPr>
          <a:lstStyle/>
          <a:p>
            <a:r>
              <a:rPr lang="tr-TR" dirty="0">
                <a:solidFill>
                  <a:schemeClr val="tx1"/>
                </a:solidFill>
              </a:rPr>
              <a:t>Sosyal medya sitelerini kullanarak internet üzerinde görünürlüğü artırmak ve mal ve hizmetleri </a:t>
            </a:r>
            <a:r>
              <a:rPr lang="tr-TR" dirty="0" smtClean="0">
                <a:solidFill>
                  <a:schemeClr val="tx1"/>
                </a:solidFill>
              </a:rPr>
              <a:t>tutundurmak</a:t>
            </a:r>
          </a:p>
          <a:p>
            <a:r>
              <a:rPr lang="tr-TR" dirty="0">
                <a:solidFill>
                  <a:schemeClr val="tx1"/>
                </a:solidFill>
              </a:rPr>
              <a:t>Bireyleri çevrimiçi medya kanalları aracılığıyla web sitelerini, ürünlerini veya servislerini geleneksel medya kanalları ile ulaşamayacakları kadar geniş topluluklarla iletişim kurmak için yetkilendiren </a:t>
            </a:r>
            <a:r>
              <a:rPr lang="tr-TR" dirty="0" smtClean="0">
                <a:solidFill>
                  <a:schemeClr val="tx1"/>
                </a:solidFill>
              </a:rPr>
              <a:t>süreç</a:t>
            </a:r>
          </a:p>
          <a:p>
            <a:r>
              <a:rPr lang="tr-TR" dirty="0">
                <a:solidFill>
                  <a:schemeClr val="tx1"/>
                </a:solidFill>
              </a:rPr>
              <a:t>Gazete, televizyon ve haber siteleri gibi mesaj iletmek için kullanılan geleneksel iletişim araçlarından farklı olarak, müşteriyle ilişki ve diyalog kurma</a:t>
            </a:r>
          </a:p>
        </p:txBody>
      </p:sp>
      <p:pic>
        <p:nvPicPr>
          <p:cNvPr id="5" name="Picture 8" descr="https://encrypted-tbn3.gstatic.com/images?q=tbn:ANd9GcTihaM9HdaGjo04z9n0ZD9K0ByqsjTAnE7LfwY8BJ13g-GpyqkU"/>
          <p:cNvPicPr>
            <a:picLocks noChangeAspect="1" noChangeArrowheads="1"/>
          </p:cNvPicPr>
          <p:nvPr/>
        </p:nvPicPr>
        <p:blipFill>
          <a:blip r:embed="rId2" cstate="print"/>
          <a:srcRect/>
          <a:stretch>
            <a:fillRect/>
          </a:stretch>
        </p:blipFill>
        <p:spPr bwMode="auto">
          <a:xfrm>
            <a:off x="5751838" y="5054741"/>
            <a:ext cx="2664296" cy="1222313"/>
          </a:xfrm>
          <a:prstGeom prst="rect">
            <a:avLst/>
          </a:prstGeom>
          <a:noFill/>
        </p:spPr>
      </p:pic>
      <p:sp>
        <p:nvSpPr>
          <p:cNvPr id="6" name="Dikdörtgen 5"/>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0384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16632"/>
            <a:ext cx="7711075" cy="1562525"/>
          </a:xfrm>
        </p:spPr>
        <p:txBody>
          <a:bodyPr>
            <a:noAutofit/>
          </a:bodyPr>
          <a:lstStyle/>
          <a:p>
            <a:pPr>
              <a:lnSpc>
                <a:spcPct val="150000"/>
              </a:lnSpc>
            </a:pPr>
            <a:r>
              <a:rPr lang="tr-TR" sz="2800" b="1" dirty="0" smtClean="0">
                <a:solidFill>
                  <a:srgbClr val="002060"/>
                </a:solidFill>
                <a:effectLst>
                  <a:outerShdw blurRad="38100" dist="38100" dir="2700000" algn="tl">
                    <a:srgbClr val="000000">
                      <a:alpha val="43137"/>
                    </a:srgbClr>
                  </a:outerShdw>
                </a:effectLst>
              </a:rPr>
              <a:t>İŞLETMELER AÇISINDAN SOSYAL MEDYA PAZARLAMASININ AMAÇLARI</a:t>
            </a:r>
            <a:endParaRPr lang="tr-TR" sz="2800" b="1" dirty="0">
              <a:solidFill>
                <a:srgbClr val="00206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539552" y="1988840"/>
            <a:ext cx="7992888" cy="2808312"/>
          </a:xfrm>
        </p:spPr>
        <p:txBody>
          <a:bodyPr>
            <a:normAutofit/>
          </a:bodyPr>
          <a:lstStyle/>
          <a:p>
            <a:pPr lvl="0"/>
            <a:r>
              <a:rPr lang="tr-TR" dirty="0" smtClean="0">
                <a:solidFill>
                  <a:schemeClr val="tx1"/>
                </a:solidFill>
              </a:rPr>
              <a:t>Müşterilerde </a:t>
            </a:r>
            <a:r>
              <a:rPr lang="tr-TR" dirty="0">
                <a:solidFill>
                  <a:schemeClr val="tx1"/>
                </a:solidFill>
              </a:rPr>
              <a:t>marka farkındalığı </a:t>
            </a:r>
            <a:r>
              <a:rPr lang="tr-TR" dirty="0" smtClean="0">
                <a:solidFill>
                  <a:schemeClr val="tx1"/>
                </a:solidFill>
              </a:rPr>
              <a:t>yaratmak</a:t>
            </a:r>
            <a:endParaRPr lang="tr-TR" dirty="0">
              <a:solidFill>
                <a:schemeClr val="tx1"/>
              </a:solidFill>
            </a:endParaRPr>
          </a:p>
          <a:p>
            <a:pPr lvl="0"/>
            <a:r>
              <a:rPr lang="tr-TR" dirty="0" smtClean="0">
                <a:solidFill>
                  <a:schemeClr val="tx1"/>
                </a:solidFill>
              </a:rPr>
              <a:t>Markayı </a:t>
            </a:r>
            <a:r>
              <a:rPr lang="tr-TR" dirty="0">
                <a:solidFill>
                  <a:schemeClr val="tx1"/>
                </a:solidFill>
              </a:rPr>
              <a:t>takip eden kişi sayısını </a:t>
            </a:r>
            <a:r>
              <a:rPr lang="tr-TR" dirty="0" smtClean="0">
                <a:solidFill>
                  <a:schemeClr val="tx1"/>
                </a:solidFill>
              </a:rPr>
              <a:t>artırmak</a:t>
            </a:r>
            <a:endParaRPr lang="tr-TR" dirty="0">
              <a:solidFill>
                <a:schemeClr val="tx1"/>
              </a:solidFill>
            </a:endParaRPr>
          </a:p>
          <a:p>
            <a:pPr lvl="0"/>
            <a:r>
              <a:rPr lang="tr-TR" dirty="0" smtClean="0">
                <a:solidFill>
                  <a:schemeClr val="tx1"/>
                </a:solidFill>
              </a:rPr>
              <a:t>Markanın </a:t>
            </a:r>
            <a:r>
              <a:rPr lang="tr-TR" dirty="0">
                <a:solidFill>
                  <a:schemeClr val="tx1"/>
                </a:solidFill>
              </a:rPr>
              <a:t>web sitesindeki trafiği </a:t>
            </a:r>
            <a:r>
              <a:rPr lang="tr-TR" dirty="0" smtClean="0">
                <a:solidFill>
                  <a:schemeClr val="tx1"/>
                </a:solidFill>
              </a:rPr>
              <a:t>artırmak </a:t>
            </a:r>
            <a:endParaRPr lang="tr-TR" dirty="0">
              <a:solidFill>
                <a:schemeClr val="tx1"/>
              </a:solidFill>
            </a:endParaRPr>
          </a:p>
          <a:p>
            <a:pPr lvl="0"/>
            <a:r>
              <a:rPr lang="tr-TR" dirty="0" smtClean="0">
                <a:solidFill>
                  <a:schemeClr val="tx1"/>
                </a:solidFill>
              </a:rPr>
              <a:t>İlgili </a:t>
            </a:r>
            <a:r>
              <a:rPr lang="tr-TR" dirty="0">
                <a:solidFill>
                  <a:schemeClr val="tx1"/>
                </a:solidFill>
              </a:rPr>
              <a:t>linkleri web sitenize yönlendirmek </a:t>
            </a:r>
          </a:p>
          <a:p>
            <a:pPr lvl="0"/>
            <a:r>
              <a:rPr lang="tr-TR" dirty="0" smtClean="0">
                <a:solidFill>
                  <a:schemeClr val="tx1"/>
                </a:solidFill>
              </a:rPr>
              <a:t>Müşterilerle </a:t>
            </a:r>
            <a:r>
              <a:rPr lang="tr-TR" dirty="0">
                <a:solidFill>
                  <a:schemeClr val="tx1"/>
                </a:solidFill>
              </a:rPr>
              <a:t>iletişimi tetiklemek ve </a:t>
            </a:r>
            <a:r>
              <a:rPr lang="tr-TR" dirty="0" smtClean="0">
                <a:solidFill>
                  <a:schemeClr val="tx1"/>
                </a:solidFill>
              </a:rPr>
              <a:t>yürütmek</a:t>
            </a:r>
            <a:r>
              <a:rPr lang="tr-TR" dirty="0" smtClean="0"/>
              <a:t> </a:t>
            </a:r>
            <a:endParaRPr lang="tr-TR" dirty="0"/>
          </a:p>
        </p:txBody>
      </p:sp>
      <p:sp>
        <p:nvSpPr>
          <p:cNvPr id="5" name="Dikdörtgen 4"/>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pic>
        <p:nvPicPr>
          <p:cNvPr id="6146" name="Picture 2" descr="https://encrypted-tbn3.gstatic.com/images?q=tbn:ANd9GcSQTMF1vCR3RmW0ZcL7U4R-bFt6KE051B0l5ClNwNCtdm_0sopQLYXwA68">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720343"/>
            <a:ext cx="2592288" cy="130574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3.gstatic.com/images?q=tbn:ANd9GcSOIrJbw5pq999Nj2-1KDgj3wFnnTTQTPJKP9GhZPQQob4V0l5e8DEUwuc">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705" y="4653136"/>
            <a:ext cx="2880315" cy="144016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s://encrypted-tbn3.gstatic.com/images?q=tbn:ANd9GcTh1B0GhcLh4BKmm66ooDqDFsYduNQM4moAqu_DLoIok83LRkqH6pTmtQ">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8224" y="4690046"/>
            <a:ext cx="1872208" cy="1336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569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0"/>
            <a:ext cx="8435280" cy="1600200"/>
          </a:xfrm>
        </p:spPr>
        <p:txBody>
          <a:bodyPr/>
          <a:lstStyle/>
          <a:p>
            <a:r>
              <a:rPr lang="tr-TR" sz="4400" b="1" dirty="0" smtClean="0">
                <a:solidFill>
                  <a:srgbClr val="C00000"/>
                </a:solidFill>
              </a:rPr>
              <a:t>ARAŞTIRMANIN AMACI</a:t>
            </a:r>
            <a:endParaRPr lang="tr-TR" sz="4400" b="1" dirty="0">
              <a:solidFill>
                <a:srgbClr val="C00000"/>
              </a:solidFill>
            </a:endParaRPr>
          </a:p>
        </p:txBody>
      </p:sp>
      <p:sp>
        <p:nvSpPr>
          <p:cNvPr id="3" name="İçerik Yer Tutucusu 2"/>
          <p:cNvSpPr>
            <a:spLocks noGrp="1"/>
          </p:cNvSpPr>
          <p:nvPr>
            <p:ph idx="1"/>
          </p:nvPr>
        </p:nvSpPr>
        <p:spPr>
          <a:xfrm>
            <a:off x="683568" y="1916833"/>
            <a:ext cx="7632848" cy="2592288"/>
          </a:xfrm>
        </p:spPr>
        <p:txBody>
          <a:bodyPr>
            <a:normAutofit/>
          </a:bodyPr>
          <a:lstStyle/>
          <a:p>
            <a:pPr marL="0" indent="0">
              <a:buNone/>
            </a:pPr>
            <a:r>
              <a:rPr lang="tr-TR" dirty="0" smtClean="0">
                <a:solidFill>
                  <a:schemeClr val="tx1"/>
                </a:solidFill>
              </a:rPr>
              <a:t>- </a:t>
            </a:r>
            <a:r>
              <a:rPr lang="tr-TR" dirty="0">
                <a:solidFill>
                  <a:schemeClr val="tx1"/>
                </a:solidFill>
              </a:rPr>
              <a:t>Tüketicilerin sosyal medya kullanım özelliklerini ortaya çıkarmak</a:t>
            </a:r>
          </a:p>
          <a:p>
            <a:pPr marL="0" indent="0">
              <a:buNone/>
            </a:pPr>
            <a:r>
              <a:rPr lang="tr-TR" dirty="0" smtClean="0">
                <a:solidFill>
                  <a:schemeClr val="tx1"/>
                </a:solidFill>
              </a:rPr>
              <a:t>- Tüketicilerin </a:t>
            </a:r>
            <a:r>
              <a:rPr lang="tr-TR" dirty="0">
                <a:solidFill>
                  <a:schemeClr val="tx1"/>
                </a:solidFill>
              </a:rPr>
              <a:t>sosyal medyadan </a:t>
            </a:r>
            <a:r>
              <a:rPr lang="tr-TR" dirty="0" smtClean="0">
                <a:solidFill>
                  <a:schemeClr val="tx1"/>
                </a:solidFill>
              </a:rPr>
              <a:t>beklentilerini </a:t>
            </a:r>
            <a:r>
              <a:rPr lang="tr-TR" dirty="0">
                <a:solidFill>
                  <a:schemeClr val="tx1"/>
                </a:solidFill>
              </a:rPr>
              <a:t>tespit etmek</a:t>
            </a:r>
          </a:p>
          <a:p>
            <a:pPr marL="0" indent="0">
              <a:buNone/>
            </a:pPr>
            <a:r>
              <a:rPr lang="tr-TR" dirty="0">
                <a:solidFill>
                  <a:schemeClr val="tx1"/>
                </a:solidFill>
              </a:rPr>
              <a:t>- Sosyal </a:t>
            </a:r>
            <a:r>
              <a:rPr lang="tr-TR" dirty="0" smtClean="0">
                <a:solidFill>
                  <a:schemeClr val="tx1"/>
                </a:solidFill>
              </a:rPr>
              <a:t>medya kullanan tüketicilerin davranışlarını  </a:t>
            </a:r>
            <a:r>
              <a:rPr lang="tr-TR" dirty="0">
                <a:solidFill>
                  <a:schemeClr val="tx1"/>
                </a:solidFill>
              </a:rPr>
              <a:t>belirlemek</a:t>
            </a:r>
          </a:p>
          <a:p>
            <a:pPr marL="0" indent="0">
              <a:buNone/>
            </a:pPr>
            <a:endParaRPr lang="tr-TR" dirty="0"/>
          </a:p>
        </p:txBody>
      </p:sp>
      <p:sp>
        <p:nvSpPr>
          <p:cNvPr id="5" name="Dikdörtgen 4"/>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0392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0"/>
            <a:ext cx="8784976" cy="1600200"/>
          </a:xfrm>
        </p:spPr>
        <p:txBody>
          <a:bodyPr/>
          <a:lstStyle/>
          <a:p>
            <a:r>
              <a:rPr lang="tr-TR" sz="4400" b="1" dirty="0" smtClean="0">
                <a:solidFill>
                  <a:srgbClr val="C00000"/>
                </a:solidFill>
              </a:rPr>
              <a:t>ARAŞTIRMANIN HİPOTEZLERİ</a:t>
            </a:r>
            <a:endParaRPr lang="tr-TR" sz="4400" b="1" dirty="0">
              <a:solidFill>
                <a:srgbClr val="C00000"/>
              </a:solidFill>
            </a:endParaRPr>
          </a:p>
        </p:txBody>
      </p:sp>
      <p:sp>
        <p:nvSpPr>
          <p:cNvPr id="3" name="İçerik Yer Tutucusu 2"/>
          <p:cNvSpPr>
            <a:spLocks noGrp="1"/>
          </p:cNvSpPr>
          <p:nvPr>
            <p:ph idx="1"/>
          </p:nvPr>
        </p:nvSpPr>
        <p:spPr>
          <a:xfrm>
            <a:off x="683568" y="1916833"/>
            <a:ext cx="7632848" cy="2664296"/>
          </a:xfrm>
        </p:spPr>
        <p:txBody>
          <a:bodyPr>
            <a:normAutofit/>
          </a:bodyPr>
          <a:lstStyle/>
          <a:p>
            <a:pPr marL="0" indent="0" algn="just">
              <a:spcAft>
                <a:spcPts val="0"/>
              </a:spcAft>
              <a:buNone/>
            </a:pPr>
            <a:r>
              <a:rPr lang="tr-TR" dirty="0">
                <a:solidFill>
                  <a:srgbClr val="000000"/>
                </a:solidFill>
                <a:latin typeface="Times New Roman"/>
                <a:ea typeface="Times New Roman"/>
              </a:rPr>
              <a:t>H</a:t>
            </a:r>
            <a:r>
              <a:rPr lang="tr-TR" baseline="-25000" dirty="0">
                <a:solidFill>
                  <a:srgbClr val="000000"/>
                </a:solidFill>
                <a:latin typeface="Times New Roman"/>
                <a:ea typeface="Times New Roman"/>
              </a:rPr>
              <a:t>1</a:t>
            </a:r>
            <a:r>
              <a:rPr lang="tr-TR" dirty="0">
                <a:solidFill>
                  <a:srgbClr val="000000"/>
                </a:solidFill>
                <a:latin typeface="Times New Roman"/>
                <a:ea typeface="Times New Roman"/>
              </a:rPr>
              <a:t>: Tüketicilerin sosyal medyadan etkilendiği faktörler </a:t>
            </a:r>
            <a:r>
              <a:rPr lang="tr-TR" dirty="0" smtClean="0">
                <a:solidFill>
                  <a:srgbClr val="000000"/>
                </a:solidFill>
                <a:latin typeface="Times New Roman"/>
                <a:ea typeface="Times New Roman"/>
              </a:rPr>
              <a:t>farklıdır. </a:t>
            </a:r>
            <a:endParaRPr lang="tr-TR" sz="3600" dirty="0">
              <a:solidFill>
                <a:srgbClr val="000000"/>
              </a:solidFill>
              <a:latin typeface="Times New Roman"/>
              <a:ea typeface="Times New Roman"/>
            </a:endParaRPr>
          </a:p>
          <a:p>
            <a:pPr marL="0" indent="0" algn="just">
              <a:spcAft>
                <a:spcPts val="0"/>
              </a:spcAft>
              <a:buNone/>
            </a:pPr>
            <a:r>
              <a:rPr lang="tr-TR" dirty="0">
                <a:solidFill>
                  <a:srgbClr val="000000"/>
                </a:solidFill>
                <a:latin typeface="Times New Roman"/>
                <a:ea typeface="Times New Roman"/>
              </a:rPr>
              <a:t>H</a:t>
            </a:r>
            <a:r>
              <a:rPr lang="tr-TR" baseline="-25000" dirty="0">
                <a:solidFill>
                  <a:srgbClr val="000000"/>
                </a:solidFill>
                <a:latin typeface="Times New Roman"/>
                <a:ea typeface="Times New Roman"/>
              </a:rPr>
              <a:t>2</a:t>
            </a:r>
            <a:r>
              <a:rPr lang="tr-TR" dirty="0">
                <a:solidFill>
                  <a:srgbClr val="000000"/>
                </a:solidFill>
                <a:latin typeface="Times New Roman"/>
                <a:ea typeface="Times New Roman"/>
              </a:rPr>
              <a:t>: Sosyal medyadan farklı etkilenen tüketiciler, farklı satın alma davranışları gösterirler. </a:t>
            </a:r>
            <a:endParaRPr lang="tr-TR" sz="3600" dirty="0">
              <a:solidFill>
                <a:srgbClr val="000000"/>
              </a:solidFill>
              <a:latin typeface="Times New Roman"/>
              <a:ea typeface="Times New Roman"/>
            </a:endParaRPr>
          </a:p>
          <a:p>
            <a:pPr marL="0" indent="0" algn="just">
              <a:spcAft>
                <a:spcPts val="0"/>
              </a:spcAft>
              <a:buNone/>
            </a:pPr>
            <a:r>
              <a:rPr lang="tr-TR" dirty="0">
                <a:solidFill>
                  <a:srgbClr val="000000"/>
                </a:solidFill>
                <a:latin typeface="Times New Roman"/>
                <a:ea typeface="Times New Roman"/>
              </a:rPr>
              <a:t>H</a:t>
            </a:r>
            <a:r>
              <a:rPr lang="tr-TR" baseline="-25000" dirty="0">
                <a:solidFill>
                  <a:srgbClr val="000000"/>
                </a:solidFill>
                <a:latin typeface="Times New Roman"/>
                <a:ea typeface="Times New Roman"/>
              </a:rPr>
              <a:t>3</a:t>
            </a:r>
            <a:r>
              <a:rPr lang="tr-TR" dirty="0">
                <a:solidFill>
                  <a:srgbClr val="000000"/>
                </a:solidFill>
                <a:latin typeface="Times New Roman"/>
                <a:ea typeface="Times New Roman"/>
              </a:rPr>
              <a:t>:Demografik özellikleri itibarıyla sosyal medyadan etkilenen tüketicilerin satın alma davranışları farklıdır. </a:t>
            </a:r>
            <a:endParaRPr lang="tr-TR" sz="3600" dirty="0">
              <a:solidFill>
                <a:srgbClr val="000000"/>
              </a:solidFill>
              <a:effectLst/>
              <a:latin typeface="Times New Roman"/>
              <a:ea typeface="Times New Roman"/>
            </a:endParaRPr>
          </a:p>
        </p:txBody>
      </p:sp>
      <p:sp>
        <p:nvSpPr>
          <p:cNvPr id="5" name="Dikdörtgen 4"/>
          <p:cNvSpPr/>
          <p:nvPr/>
        </p:nvSpPr>
        <p:spPr>
          <a:xfrm>
            <a:off x="0" y="6581001"/>
            <a:ext cx="2138716" cy="276999"/>
          </a:xfrm>
          <a:prstGeom prst="rect">
            <a:avLst/>
          </a:prstGeom>
        </p:spPr>
        <p:txBody>
          <a:bodyPr wrap="square">
            <a:spAutoFit/>
          </a:bodyPr>
          <a:lstStyle/>
          <a:p>
            <a:r>
              <a:rPr lang="tr-TR" sz="1200" b="1" dirty="0" smtClean="0">
                <a:solidFill>
                  <a:schemeClr val="bg1">
                    <a:lumMod val="75000"/>
                  </a:schemeClr>
                </a:solidFill>
              </a:rPr>
              <a:t>SARIYER VE ÇELİKTEN</a:t>
            </a:r>
            <a:endParaRPr lang="tr-TR" sz="1200" b="1" dirty="0" smtClean="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90452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343</TotalTime>
  <Words>570</Words>
  <Application>Microsoft Office PowerPoint</Application>
  <PresentationFormat>Ekran Gösterisi (4:3)</PresentationFormat>
  <Paragraphs>72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Üst Düzey</vt:lpstr>
      <vt:lpstr>SOSYAL MEDYANIN ETKİSİ  - KOZMETİK ÜRÜNLERİN SATIN ALINMASINDA BİR UYGULAMA</vt:lpstr>
      <vt:lpstr>SOSYAL MEDYA Tanım</vt:lpstr>
      <vt:lpstr>SOSYAL MEDYA- Literatür</vt:lpstr>
      <vt:lpstr>Sosyal Medya-Internet</vt:lpstr>
      <vt:lpstr>WEB 1.0, WEB 2.0 ve WEB 3.0 ARASINDAKİ FARKLAR</vt:lpstr>
      <vt:lpstr>SOSYAL MEDYA PAZARLAMASI</vt:lpstr>
      <vt:lpstr>İŞLETMELER AÇISINDAN SOSYAL MEDYA PAZARLAMASININ AMAÇLARI</vt:lpstr>
      <vt:lpstr>ARAŞTIRMANIN AMACI</vt:lpstr>
      <vt:lpstr>ARAŞTIRMANIN HİPOTEZLERİ</vt:lpstr>
      <vt:lpstr>ARAŞTIRMANIN YÖNTEMİ</vt:lpstr>
      <vt:lpstr>BEKLENTİLER</vt:lpstr>
      <vt:lpstr>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MEDYANIN ETKİSİ - KOZMETİK ÜRÜNLERİN SATIN ALINMASINDA BİR UYGULAMA</dc:title>
  <dc:creator>user</dc:creator>
  <cp:lastModifiedBy>user</cp:lastModifiedBy>
  <cp:revision>71</cp:revision>
  <dcterms:created xsi:type="dcterms:W3CDTF">2015-05-03T18:44:30Z</dcterms:created>
  <dcterms:modified xsi:type="dcterms:W3CDTF">2016-03-10T15:46:10Z</dcterms:modified>
</cp:coreProperties>
</file>